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2400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8380311"/>
            <a:ext cx="18653760" cy="17827413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26895217"/>
            <a:ext cx="16459200" cy="12363023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0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3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2726267"/>
            <a:ext cx="4732020" cy="433950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2726267"/>
            <a:ext cx="13921740" cy="433950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7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3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12766055"/>
            <a:ext cx="18928080" cy="21300436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34268002"/>
            <a:ext cx="18928080" cy="11201396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4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13631334"/>
            <a:ext cx="9326880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13631334"/>
            <a:ext cx="9326880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5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2726278"/>
            <a:ext cx="18928080" cy="9897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12552684"/>
            <a:ext cx="9284016" cy="6151876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8704560"/>
            <a:ext cx="9284016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12552684"/>
            <a:ext cx="9329738" cy="6151876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8704560"/>
            <a:ext cx="9329738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8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8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3413760"/>
            <a:ext cx="7078027" cy="119481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7372785"/>
            <a:ext cx="11109960" cy="36389733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15361920"/>
            <a:ext cx="7078027" cy="28459857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3413760"/>
            <a:ext cx="7078027" cy="119481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7372785"/>
            <a:ext cx="11109960" cy="36389733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15361920"/>
            <a:ext cx="7078027" cy="28459857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3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2726278"/>
            <a:ext cx="18928080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13631334"/>
            <a:ext cx="18928080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47460758"/>
            <a:ext cx="493776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7306-E97C-44DE-B27C-DAAE3A3309E9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47460758"/>
            <a:ext cx="74066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47460758"/>
            <a:ext cx="493776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2587-7796-4A51-895A-9BCB446F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2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1.wdp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4.png"/><Relationship Id="rId2" Type="http://schemas.openxmlformats.org/officeDocument/2006/relationships/image" Target="../media/image1.jpg"/><Relationship Id="rId16" Type="http://schemas.microsoft.com/office/2007/relationships/hdphoto" Target="../media/hdphoto2.wdp"/><Relationship Id="rId20" Type="http://schemas.openxmlformats.org/officeDocument/2006/relationships/image" Target="../media/image17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2.png"/><Relationship Id="rId22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AFCF487-3BC7-794E-DD9C-8B910979C8B6}"/>
              </a:ext>
            </a:extLst>
          </p:cNvPr>
          <p:cNvSpPr/>
          <p:nvPr/>
        </p:nvSpPr>
        <p:spPr>
          <a:xfrm>
            <a:off x="1310062" y="-116638"/>
            <a:ext cx="20665440" cy="2084832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9D6448B0-7F06-5D5F-0915-739923C0B123}"/>
              </a:ext>
            </a:extLst>
          </p:cNvPr>
          <p:cNvSpPr/>
          <p:nvPr/>
        </p:nvSpPr>
        <p:spPr>
          <a:xfrm rot="2941325">
            <a:off x="12561602" y="14270599"/>
            <a:ext cx="18828953" cy="16358632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7C51FD42-1122-96CA-4CC8-E50C7AB30850}"/>
              </a:ext>
            </a:extLst>
          </p:cNvPr>
          <p:cNvSpPr/>
          <p:nvPr/>
        </p:nvSpPr>
        <p:spPr>
          <a:xfrm rot="5400000">
            <a:off x="-2542351" y="2401674"/>
            <a:ext cx="22789662" cy="17704960"/>
          </a:xfrm>
          <a:prstGeom prst="rtTriangl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F4A4BC-9142-1A27-7949-8E34A14710EE}"/>
              </a:ext>
            </a:extLst>
          </p:cNvPr>
          <p:cNvSpPr/>
          <p:nvPr/>
        </p:nvSpPr>
        <p:spPr>
          <a:xfrm>
            <a:off x="0" y="14958153"/>
            <a:ext cx="22015938" cy="36248248"/>
          </a:xfrm>
          <a:custGeom>
            <a:avLst/>
            <a:gdLst>
              <a:gd name="connsiteX0" fmla="*/ 0 w 21945600"/>
              <a:gd name="connsiteY0" fmla="*/ 0 h 27291323"/>
              <a:gd name="connsiteX1" fmla="*/ 21945600 w 21945600"/>
              <a:gd name="connsiteY1" fmla="*/ 0 h 27291323"/>
              <a:gd name="connsiteX2" fmla="*/ 21945600 w 21945600"/>
              <a:gd name="connsiteY2" fmla="*/ 27291323 h 27291323"/>
              <a:gd name="connsiteX3" fmla="*/ 0 w 21945600"/>
              <a:gd name="connsiteY3" fmla="*/ 27291323 h 27291323"/>
              <a:gd name="connsiteX4" fmla="*/ 0 w 21945600"/>
              <a:gd name="connsiteY4" fmla="*/ 0 h 27291323"/>
              <a:gd name="connsiteX0" fmla="*/ 0 w 22015938"/>
              <a:gd name="connsiteY0" fmla="*/ 0 h 27291323"/>
              <a:gd name="connsiteX1" fmla="*/ 22015938 w 22015938"/>
              <a:gd name="connsiteY1" fmla="*/ 9495693 h 27291323"/>
              <a:gd name="connsiteX2" fmla="*/ 21945600 w 22015938"/>
              <a:gd name="connsiteY2" fmla="*/ 27291323 h 27291323"/>
              <a:gd name="connsiteX3" fmla="*/ 0 w 22015938"/>
              <a:gd name="connsiteY3" fmla="*/ 27291323 h 27291323"/>
              <a:gd name="connsiteX4" fmla="*/ 0 w 22015938"/>
              <a:gd name="connsiteY4" fmla="*/ 0 h 2729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15938" h="27291323">
                <a:moveTo>
                  <a:pt x="0" y="0"/>
                </a:moveTo>
                <a:lnTo>
                  <a:pt x="22015938" y="9495693"/>
                </a:lnTo>
                <a:lnTo>
                  <a:pt x="21945600" y="27291323"/>
                </a:lnTo>
                <a:lnTo>
                  <a:pt x="0" y="2729132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6F488CAD-BD34-AB3D-5E1E-8A3F5D2C2725}"/>
              </a:ext>
            </a:extLst>
          </p:cNvPr>
          <p:cNvSpPr/>
          <p:nvPr/>
        </p:nvSpPr>
        <p:spPr>
          <a:xfrm>
            <a:off x="0" y="34845080"/>
            <a:ext cx="19132062" cy="16361320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7DAB61-2961-D359-706C-EA207EAC6420}"/>
              </a:ext>
            </a:extLst>
          </p:cNvPr>
          <p:cNvSpPr txBox="1"/>
          <p:nvPr/>
        </p:nvSpPr>
        <p:spPr>
          <a:xfrm>
            <a:off x="82062" y="-174024"/>
            <a:ext cx="15462738" cy="9525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noProof="1">
                <a:solidFill>
                  <a:srgbClr val="00B050"/>
                </a:solidFill>
              </a:rPr>
              <a:t>SETTING UP</a:t>
            </a:r>
            <a:r>
              <a:rPr lang="sr-Latn-RS" sz="13800" b="1" noProof="1">
                <a:solidFill>
                  <a:srgbClr val="00B050"/>
                </a:solidFill>
              </a:rPr>
              <a:t> </a:t>
            </a:r>
            <a:r>
              <a:rPr lang="en-US" sz="13800" b="1" noProof="1">
                <a:solidFill>
                  <a:srgbClr val="00B050"/>
                </a:solidFill>
              </a:rPr>
              <a:t>GREEN ENERGY</a:t>
            </a:r>
            <a:r>
              <a:rPr lang="sr-Latn-RS" sz="13800" b="1" noProof="1">
                <a:solidFill>
                  <a:srgbClr val="00B050"/>
                </a:solidFill>
              </a:rPr>
              <a:t> </a:t>
            </a:r>
            <a:r>
              <a:rPr lang="en-US" sz="13800" b="1" noProof="1">
                <a:solidFill>
                  <a:srgbClr val="00B050"/>
                </a:solidFill>
              </a:rPr>
              <a:t>RESEARCH</a:t>
            </a:r>
            <a:r>
              <a:rPr lang="sr-Latn-RS" sz="13800" b="1" noProof="1">
                <a:solidFill>
                  <a:srgbClr val="00B050"/>
                </a:solidFill>
              </a:rPr>
              <a:t> </a:t>
            </a:r>
            <a:r>
              <a:rPr lang="en-US" sz="13800" b="1" noProof="1">
                <a:solidFill>
                  <a:srgbClr val="00B050"/>
                </a:solidFill>
              </a:rPr>
              <a:t>IN</a:t>
            </a:r>
            <a:r>
              <a:rPr lang="sr-Latn-RS" sz="13800" b="1" noProof="1">
                <a:solidFill>
                  <a:srgbClr val="00B050"/>
                </a:solidFill>
              </a:rPr>
              <a:t> </a:t>
            </a:r>
            <a:r>
              <a:rPr lang="en-US" sz="13800" b="1" noProof="1">
                <a:solidFill>
                  <a:srgbClr val="00B050"/>
                </a:solidFill>
              </a:rPr>
              <a:t>SERBIA</a:t>
            </a:r>
            <a:endParaRPr lang="sr-Latn-RS" sz="13800" b="1" noProof="1">
              <a:solidFill>
                <a:srgbClr val="00B050"/>
              </a:solidFill>
            </a:endParaRPr>
          </a:p>
          <a:p>
            <a:r>
              <a:rPr lang="sr-Latn-RS" sz="19900" b="1" noProof="1">
                <a:solidFill>
                  <a:srgbClr val="00B050"/>
                </a:solidFill>
              </a:rPr>
              <a:t>SUNRISE</a:t>
            </a:r>
            <a:endParaRPr lang="en-US" sz="19900" b="1" noProof="1">
              <a:solidFill>
                <a:srgbClr val="00B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5EAA03-BD34-F96A-EBED-F39EBC818E84}"/>
              </a:ext>
            </a:extLst>
          </p:cNvPr>
          <p:cNvSpPr txBox="1"/>
          <p:nvPr/>
        </p:nvSpPr>
        <p:spPr>
          <a:xfrm>
            <a:off x="410615" y="46971901"/>
            <a:ext cx="99454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i="0" dirty="0">
                <a:solidFill>
                  <a:schemeClr val="bg1"/>
                </a:solidFill>
                <a:effectLst/>
              </a:rPr>
              <a:t>This project has received funding from the European Union’s HORIZON-WIDERA-2021-ACCESS-03 under Grant Agreement No. 101079200</a:t>
            </a:r>
            <a:endParaRPr lang="en-US" sz="5000" dirty="0">
              <a:solidFill>
                <a:schemeClr val="bg1"/>
              </a:solidFill>
            </a:endParaRPr>
          </a:p>
        </p:txBody>
      </p:sp>
      <p:pic>
        <p:nvPicPr>
          <p:cNvPr id="19" name="Picture 18" descr="A blue flag with yellow stars&#10;&#10;Description automatically generated with medium confidence">
            <a:extLst>
              <a:ext uri="{FF2B5EF4-FFF2-40B4-BE49-F238E27FC236}">
                <a16:creationId xmlns:a16="http://schemas.microsoft.com/office/drawing/2014/main" id="{CA1499FC-AB6C-DE3F-24F7-B631D8370B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025" y="47261456"/>
            <a:ext cx="4123785" cy="2749190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5D35EEF5-8273-BCF0-ED4F-99ED3D537020}"/>
              </a:ext>
            </a:extLst>
          </p:cNvPr>
          <p:cNvSpPr/>
          <p:nvPr/>
        </p:nvSpPr>
        <p:spPr>
          <a:xfrm>
            <a:off x="156608" y="27615720"/>
            <a:ext cx="3657600" cy="3657600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6" descr="Presentation with checklist with solid fill">
            <a:extLst>
              <a:ext uri="{FF2B5EF4-FFF2-40B4-BE49-F238E27FC236}">
                <a16:creationId xmlns:a16="http://schemas.microsoft.com/office/drawing/2014/main" id="{4C0568FD-FA8C-42F3-B49B-50C5C34242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4448" y="27830056"/>
            <a:ext cx="3443264" cy="344326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2585D75-327B-9388-8D2D-F19834DB8A56}"/>
              </a:ext>
            </a:extLst>
          </p:cNvPr>
          <p:cNvSpPr txBox="1"/>
          <p:nvPr/>
        </p:nvSpPr>
        <p:spPr>
          <a:xfrm>
            <a:off x="4106248" y="26682261"/>
            <a:ext cx="18050111" cy="931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000" b="1" dirty="0">
                <a:solidFill>
                  <a:schemeClr val="bg1"/>
                </a:solidFill>
              </a:rPr>
              <a:t>  OBJECTIVES</a:t>
            </a:r>
          </a:p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Advancing the excellence capacity at the UB in the energy transition toward decarbonization</a:t>
            </a:r>
            <a:r>
              <a:rPr lang="sr-Latn-R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n-US" sz="4800" b="1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 Increasing the reputation and research profile of the UB, as well as its staff</a:t>
            </a:r>
            <a:r>
              <a:rPr lang="sr-Latn-R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n-US" sz="4800" b="1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Improving the research management and administrative skills of the staff at the </a:t>
            </a:r>
            <a:r>
              <a:rPr lang="sr-Latn-R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School of Electrical Engineering.</a:t>
            </a:r>
          </a:p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Strengthening network </a:t>
            </a:r>
            <a:r>
              <a:rPr lang="sr-Latn-R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with </a:t>
            </a:r>
            <a:r>
              <a:rPr lang="en-U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international research institutions, as well as stronger linkages with national and regional companies.</a:t>
            </a:r>
            <a:endParaRPr lang="sr-Latn-RS" sz="4800" b="1" kern="0" dirty="0">
              <a:solidFill>
                <a:schemeClr val="bg1"/>
              </a:solidFill>
              <a:effectLst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685800" marR="0" indent="-6858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n-US" sz="115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9A2707-4003-E4E1-7F72-56741D24D0D8}"/>
              </a:ext>
            </a:extLst>
          </p:cNvPr>
          <p:cNvSpPr txBox="1"/>
          <p:nvPr/>
        </p:nvSpPr>
        <p:spPr>
          <a:xfrm>
            <a:off x="345113" y="20539932"/>
            <a:ext cx="1396960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000" b="1" dirty="0">
                <a:solidFill>
                  <a:schemeClr val="bg1"/>
                </a:solidFill>
              </a:rPr>
              <a:t>ABOUT US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SUNRISE project aims to leverage the scientific excellence and research and administrative capacity of the University of Belgrade through knowledge transfer and the exchange of best practices with </a:t>
            </a:r>
            <a:endParaRPr lang="sr-Latn-RS" sz="4800" b="1" kern="0" dirty="0">
              <a:solidFill>
                <a:schemeClr val="bg1"/>
              </a:solidFill>
              <a:effectLst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well-established research institutions from the Netherlands and Spain</a:t>
            </a:r>
            <a:r>
              <a:rPr lang="sr-Latn-RS" sz="4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lang="en-US" sz="115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A5DF69C-EB47-7073-4576-293B00B227FC}"/>
              </a:ext>
            </a:extLst>
          </p:cNvPr>
          <p:cNvSpPr txBox="1"/>
          <p:nvPr/>
        </p:nvSpPr>
        <p:spPr>
          <a:xfrm>
            <a:off x="550686" y="43112752"/>
            <a:ext cx="13938335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1000" b="1" dirty="0">
                <a:solidFill>
                  <a:schemeClr val="bg1"/>
                </a:solidFill>
              </a:rPr>
              <a:t>CONTACT US</a:t>
            </a:r>
          </a:p>
          <a:p>
            <a:pPr marL="822960"/>
            <a:r>
              <a:rPr lang="sr-Latn-RS" sz="4800" b="0" i="0" dirty="0">
                <a:effectLst/>
                <a:latin typeface="-apple-system"/>
              </a:rPr>
              <a:t>		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-apple-system"/>
              </a:rPr>
              <a:t>sunrise@etf.bg.ac.rs</a:t>
            </a:r>
          </a:p>
          <a:p>
            <a:pPr marL="822960">
              <a:lnSpc>
                <a:spcPct val="150000"/>
              </a:lnSpc>
            </a:pPr>
            <a:r>
              <a:rPr lang="en-US" sz="4800" b="0" i="0" dirty="0">
                <a:solidFill>
                  <a:schemeClr val="bg1"/>
                </a:solidFill>
                <a:effectLst/>
                <a:latin typeface="-apple-system"/>
              </a:rPr>
              <a:t>	</a:t>
            </a:r>
            <a:r>
              <a:rPr lang="en-US" sz="4800" dirty="0">
                <a:solidFill>
                  <a:schemeClr val="bg1"/>
                </a:solidFill>
                <a:latin typeface="-apple-system"/>
              </a:rPr>
              <a:t>   </a:t>
            </a:r>
            <a:r>
              <a:rPr lang="sr-Latn-RS" sz="4800" b="0" i="0" dirty="0">
                <a:solidFill>
                  <a:schemeClr val="bg1"/>
                </a:solidFill>
                <a:effectLst/>
                <a:latin typeface="-apple-system"/>
              </a:rPr>
              <a:t>sunrise-project.etf.bg.ac.rs </a:t>
            </a:r>
          </a:p>
          <a:p>
            <a:endParaRPr lang="sr-Latn-RS" sz="4800" dirty="0">
              <a:solidFill>
                <a:schemeClr val="bg1"/>
              </a:solidFill>
              <a:latin typeface="-apple-system"/>
            </a:endParaRPr>
          </a:p>
          <a:p>
            <a:r>
              <a:rPr lang="sr-Latn-RS" sz="4800" b="0" i="0" dirty="0">
                <a:solidFill>
                  <a:schemeClr val="bg1"/>
                </a:solidFill>
                <a:effectLst/>
                <a:latin typeface="-apple-system"/>
              </a:rPr>
              <a:t>			</a:t>
            </a:r>
          </a:p>
          <a:p>
            <a:endParaRPr lang="sr-Latn-RS" sz="4800" b="0" i="0" dirty="0">
              <a:solidFill>
                <a:schemeClr val="bg1"/>
              </a:solidFill>
              <a:effectLst/>
              <a:latin typeface="-apple-system"/>
            </a:endParaRPr>
          </a:p>
          <a:p>
            <a:endParaRPr lang="sr-Latn-RS" sz="11000" b="1" dirty="0">
              <a:solidFill>
                <a:schemeClr val="bg1"/>
              </a:solidFill>
            </a:endParaRPr>
          </a:p>
        </p:txBody>
      </p:sp>
      <p:pic>
        <p:nvPicPr>
          <p:cNvPr id="36" name="Graphic 35" descr="Envelope outline">
            <a:extLst>
              <a:ext uri="{FF2B5EF4-FFF2-40B4-BE49-F238E27FC236}">
                <a16:creationId xmlns:a16="http://schemas.microsoft.com/office/drawing/2014/main" id="{E207ED42-C7EC-BCBC-469A-8440A184F2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4368" y="44740657"/>
            <a:ext cx="1022550" cy="1022550"/>
          </a:xfrm>
          <a:prstGeom prst="rect">
            <a:avLst/>
          </a:prstGeom>
        </p:spPr>
      </p:pic>
      <p:pic>
        <p:nvPicPr>
          <p:cNvPr id="40" name="Graphic 39">
            <a:extLst>
              <a:ext uri="{FF2B5EF4-FFF2-40B4-BE49-F238E27FC236}">
                <a16:creationId xmlns:a16="http://schemas.microsoft.com/office/drawing/2014/main" id="{81946FD4-A585-19E2-0E63-26EFC341953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271024" y="46971901"/>
            <a:ext cx="2857500" cy="2857500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9A22142B-D709-DDD2-11C8-7DEA09420615}"/>
              </a:ext>
            </a:extLst>
          </p:cNvPr>
          <p:cNvSpPr/>
          <p:nvPr/>
        </p:nvSpPr>
        <p:spPr>
          <a:xfrm>
            <a:off x="4160487" y="35477267"/>
            <a:ext cx="3657600" cy="3657600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Graphic 43" descr="Users with solid fill">
            <a:extLst>
              <a:ext uri="{FF2B5EF4-FFF2-40B4-BE49-F238E27FC236}">
                <a16:creationId xmlns:a16="http://schemas.microsoft.com/office/drawing/2014/main" id="{68C9AF50-46C4-6530-7958-407ED57FB0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198081" y="35614367"/>
            <a:ext cx="3582411" cy="3582411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F3FC170-B287-74AF-4233-BC2555451639}"/>
              </a:ext>
            </a:extLst>
          </p:cNvPr>
          <p:cNvSpPr txBox="1"/>
          <p:nvPr/>
        </p:nvSpPr>
        <p:spPr>
          <a:xfrm>
            <a:off x="8098930" y="35111821"/>
            <a:ext cx="14122227" cy="1343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000" b="1" dirty="0">
                <a:solidFill>
                  <a:schemeClr val="bg1"/>
                </a:solidFill>
              </a:rPr>
              <a:t>WHAT IS THERE FOR YOU?</a:t>
            </a:r>
          </a:p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r-Latn-RS" sz="4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S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upport for researchers to succeed in advancing research and innovation in sustainable energy</a:t>
            </a:r>
            <a:r>
              <a:rPr kumimoji="0" lang="sr-Latn-RS" sz="4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</a:p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r-Latn-R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O</a:t>
            </a:r>
            <a:r>
              <a:rPr lang="en-U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pportunities for research, performance evaluation, simulation, training, </a:t>
            </a:r>
            <a:r>
              <a:rPr lang="sr-Latn-R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and </a:t>
            </a:r>
            <a:r>
              <a:rPr lang="en-U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collaboration</a:t>
            </a:r>
            <a:r>
              <a:rPr lang="sr-Latn-R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 by </a:t>
            </a:r>
            <a:r>
              <a:rPr lang="en-U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the </a:t>
            </a:r>
            <a:r>
              <a:rPr lang="sr-Latn-R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utilization</a:t>
            </a:r>
            <a:r>
              <a:rPr lang="en-U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 of </a:t>
            </a:r>
            <a:r>
              <a:rPr lang="sr-Latn-R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the </a:t>
            </a:r>
            <a:r>
              <a:rPr lang="en-U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developed infrastructure of Real-Time Power System Laboratory</a:t>
            </a:r>
            <a:r>
              <a:rPr lang="sr-Latn-R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. </a:t>
            </a:r>
          </a:p>
          <a:p>
            <a:pPr marL="685800" marR="0" lvl="0" indent="-6858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r-Latn-RS" sz="4800" b="1" kern="0" dirty="0">
                <a:solidFill>
                  <a:prstClr val="white"/>
                </a:solidFill>
                <a:latin typeface="Calibri" panose="020F0502020204030204"/>
                <a:ea typeface="Times New Roman" panose="02020603050405020304" pitchFamily="18" charset="0"/>
                <a:cs typeface="Segoe UI" panose="020B0502040204020203" pitchFamily="34" charset="0"/>
              </a:rPr>
              <a:t>Scientific knowledge flow through SUNRISE tutorials, workshops, and summer schools. </a:t>
            </a:r>
            <a:endParaRPr lang="sr-Latn-RS" sz="11000" b="1" dirty="0">
              <a:solidFill>
                <a:schemeClr val="bg1"/>
              </a:solidFill>
            </a:endParaRPr>
          </a:p>
          <a:p>
            <a:endParaRPr lang="sr-Latn-RS" sz="11000" dirty="0">
              <a:solidFill>
                <a:schemeClr val="bg1"/>
              </a:solidFill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r-Latn-R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sr-Latn-RS" sz="11000" b="1" dirty="0">
              <a:solidFill>
                <a:schemeClr val="bg1"/>
              </a:solidFill>
            </a:endParaRPr>
          </a:p>
        </p:txBody>
      </p:sp>
      <p:pic>
        <p:nvPicPr>
          <p:cNvPr id="54" name="Picture 53" descr="A picture containing text, graphics, dance, graphic design&#10;&#10;Description automatically generated">
            <a:extLst>
              <a:ext uri="{FF2B5EF4-FFF2-40B4-BE49-F238E27FC236}">
                <a16:creationId xmlns:a16="http://schemas.microsoft.com/office/drawing/2014/main" id="{8949A37C-6D55-6167-DB4D-10F23A77E15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6656" y="21928102"/>
            <a:ext cx="4178818" cy="3825271"/>
          </a:xfrm>
          <a:prstGeom prst="rect">
            <a:avLst/>
          </a:prstGeom>
        </p:spPr>
      </p:pic>
      <p:pic>
        <p:nvPicPr>
          <p:cNvPr id="56" name="Picture 55" descr="A picture containing emblem, symbol, trademark, logo&#10;&#10;Description automatically generated">
            <a:extLst>
              <a:ext uri="{FF2B5EF4-FFF2-40B4-BE49-F238E27FC236}">
                <a16:creationId xmlns:a16="http://schemas.microsoft.com/office/drawing/2014/main" id="{40D114FB-9847-5A7C-5E7C-92B1F10B1AB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3567" y="11311204"/>
            <a:ext cx="8313909" cy="3753136"/>
          </a:xfrm>
          <a:prstGeom prst="rect">
            <a:avLst/>
          </a:prstGeom>
        </p:spPr>
      </p:pic>
      <p:pic>
        <p:nvPicPr>
          <p:cNvPr id="58" name="Picture 57" descr="A picture containing text, font, map, graphics&#10;&#10;Description automatically generated">
            <a:extLst>
              <a:ext uri="{FF2B5EF4-FFF2-40B4-BE49-F238E27FC236}">
                <a16:creationId xmlns:a16="http://schemas.microsoft.com/office/drawing/2014/main" id="{E3EC859B-7D7B-6951-6F67-801EF888A9F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672" y="18315188"/>
            <a:ext cx="3761554" cy="2904556"/>
          </a:xfrm>
          <a:prstGeom prst="rect">
            <a:avLst/>
          </a:prstGeom>
        </p:spPr>
      </p:pic>
      <p:pic>
        <p:nvPicPr>
          <p:cNvPr id="60" name="Picture 59" descr="A picture containing screenshot, graphics, pixel, design&#10;&#10;Description automatically generated">
            <a:extLst>
              <a:ext uri="{FF2B5EF4-FFF2-40B4-BE49-F238E27FC236}">
                <a16:creationId xmlns:a16="http://schemas.microsoft.com/office/drawing/2014/main" id="{ABFD67D7-B796-27FD-6EA4-3779D7ED4EC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6331" y="14370561"/>
            <a:ext cx="2229459" cy="3878522"/>
          </a:xfrm>
          <a:prstGeom prst="rect">
            <a:avLst/>
          </a:prstGeom>
        </p:spPr>
      </p:pic>
      <p:pic>
        <p:nvPicPr>
          <p:cNvPr id="62" name="Picture 61" descr="A black and blue logo&#10;&#10;Description automatically generated with low confidence">
            <a:extLst>
              <a:ext uri="{FF2B5EF4-FFF2-40B4-BE49-F238E27FC236}">
                <a16:creationId xmlns:a16="http://schemas.microsoft.com/office/drawing/2014/main" id="{52086802-D750-EB1A-58DE-1A4873B1CE2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850" y="19009579"/>
            <a:ext cx="6457950" cy="3038475"/>
          </a:xfrm>
          <a:prstGeom prst="rect">
            <a:avLst/>
          </a:prstGeom>
        </p:spPr>
      </p:pic>
      <p:pic>
        <p:nvPicPr>
          <p:cNvPr id="3" name="Graphic 2" descr="Internet outline">
            <a:extLst>
              <a:ext uri="{FF2B5EF4-FFF2-40B4-BE49-F238E27FC236}">
                <a16:creationId xmlns:a16="http://schemas.microsoft.com/office/drawing/2014/main" id="{168E787B-AB1D-01A6-F098-06DE4762B73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16909" y="45726673"/>
            <a:ext cx="1137468" cy="113746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D08F230-0F40-8B86-8C6A-81F844EF0874}"/>
              </a:ext>
            </a:extLst>
          </p:cNvPr>
          <p:cNvSpPr/>
          <p:nvPr/>
        </p:nvSpPr>
        <p:spPr>
          <a:xfrm>
            <a:off x="1411712" y="10133186"/>
            <a:ext cx="4572000" cy="4572000"/>
          </a:xfrm>
          <a:prstGeom prst="ellipse">
            <a:avLst/>
          </a:prstGeom>
          <a:blipFill dpi="0" rotWithShape="1">
            <a:blip r:embed="rId21">
              <a:alphaModFix/>
              <a:extLst>
                <a:ext uri="{BEBA8EAE-BF5A-486C-A8C5-ECC9F3942E4B}">
                  <a14:imgProps xmlns:a14="http://schemas.microsoft.com/office/drawing/2010/main">
                    <a14:imgLayer r:embed="rId22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2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123</TotalTime>
  <Words>219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-apple-system</vt:lpstr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Кристина Џодић</dc:creator>
  <cp:lastModifiedBy>Кристина Џодић</cp:lastModifiedBy>
  <cp:revision>3</cp:revision>
  <dcterms:created xsi:type="dcterms:W3CDTF">2023-05-18T16:06:25Z</dcterms:created>
  <dcterms:modified xsi:type="dcterms:W3CDTF">2023-05-22T00:06:26Z</dcterms:modified>
</cp:coreProperties>
</file>